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36"/>
  </p:notesMasterIdLst>
  <p:sldIdLst>
    <p:sldId id="256" r:id="rId3"/>
    <p:sldId id="257" r:id="rId4"/>
    <p:sldId id="283" r:id="rId5"/>
    <p:sldId id="265" r:id="rId6"/>
    <p:sldId id="299" r:id="rId7"/>
    <p:sldId id="263" r:id="rId8"/>
    <p:sldId id="261" r:id="rId9"/>
    <p:sldId id="258" r:id="rId10"/>
    <p:sldId id="273" r:id="rId11"/>
    <p:sldId id="274" r:id="rId12"/>
    <p:sldId id="275" r:id="rId13"/>
    <p:sldId id="276" r:id="rId14"/>
    <p:sldId id="272" r:id="rId15"/>
    <p:sldId id="269" r:id="rId16"/>
    <p:sldId id="291" r:id="rId17"/>
    <p:sldId id="292" r:id="rId18"/>
    <p:sldId id="270" r:id="rId19"/>
    <p:sldId id="271" r:id="rId20"/>
    <p:sldId id="266" r:id="rId21"/>
    <p:sldId id="304" r:id="rId22"/>
    <p:sldId id="302" r:id="rId23"/>
    <p:sldId id="301" r:id="rId24"/>
    <p:sldId id="303" r:id="rId25"/>
    <p:sldId id="306" r:id="rId26"/>
    <p:sldId id="305" r:id="rId27"/>
    <p:sldId id="307" r:id="rId28"/>
    <p:sldId id="310" r:id="rId29"/>
    <p:sldId id="308" r:id="rId30"/>
    <p:sldId id="311" r:id="rId31"/>
    <p:sldId id="312" r:id="rId32"/>
    <p:sldId id="268" r:id="rId33"/>
    <p:sldId id="284" r:id="rId34"/>
    <p:sldId id="26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1D8A27-5587-4D4E-8AC6-8488DDEE2F6E}">
          <p14:sldIdLst>
            <p14:sldId id="256"/>
            <p14:sldId id="257"/>
            <p14:sldId id="283"/>
            <p14:sldId id="265"/>
            <p14:sldId id="299"/>
            <p14:sldId id="263"/>
            <p14:sldId id="261"/>
            <p14:sldId id="258"/>
            <p14:sldId id="273"/>
            <p14:sldId id="274"/>
            <p14:sldId id="275"/>
            <p14:sldId id="276"/>
            <p14:sldId id="272"/>
            <p14:sldId id="269"/>
            <p14:sldId id="291"/>
            <p14:sldId id="292"/>
            <p14:sldId id="270"/>
            <p14:sldId id="271"/>
            <p14:sldId id="266"/>
            <p14:sldId id="304"/>
            <p14:sldId id="302"/>
            <p14:sldId id="301"/>
            <p14:sldId id="303"/>
            <p14:sldId id="306"/>
            <p14:sldId id="305"/>
            <p14:sldId id="307"/>
            <p14:sldId id="310"/>
            <p14:sldId id="308"/>
            <p14:sldId id="311"/>
            <p14:sldId id="312"/>
            <p14:sldId id="268"/>
            <p14:sldId id="28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72" autoAdjust="0"/>
  </p:normalViewPr>
  <p:slideViewPr>
    <p:cSldViewPr snapToGrid="0">
      <p:cViewPr>
        <p:scale>
          <a:sx n="92" d="100"/>
          <a:sy n="92" d="100"/>
        </p:scale>
        <p:origin x="278" y="-4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4B51D-F046-4EFD-B491-FBC2242E035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0331A-B354-4C72-A236-8B84523F7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gilpress/2014/06/18/a-very-short-history-of-the-internet-of-things/#436401ee10d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2378581/8-internet-things-that-are-not-iot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2378581/8-internet-things-that-are-not-io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2378581/8-internet-things-that-are-not-iot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it.com/blog/iot-glossary-10-key-terms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elimo.com/mam/americas/pictures_and_graphics/marketing/teaser_images/iot/MAN18_Belimo_IoT_Glossary_EN-US.pdf" TargetMode="External"/><Relationship Id="rId5" Type="http://schemas.openxmlformats.org/officeDocument/2006/relationships/hyperlink" Target="https://www.microcontrollertips.com/terminology-used-in-the-internet-of-things/" TargetMode="External"/><Relationship Id="rId4" Type="http://schemas.openxmlformats.org/officeDocument/2006/relationships/hyperlink" Target="https://dzone.com/articles/iot-glossary-terms-you-need-to-know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iot-device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iot-device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happiestminds.com/Insights/internet-of-things/" TargetMode="External"/><Relationship Id="rId4" Type="http://schemas.openxmlformats.org/officeDocument/2006/relationships/hyperlink" Target="https://www.zdnet.com/article/what-is-the-internet-of-things-everything-you-need-to-know-about-the-iot-right-now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https://www.forbes.com/sites/gilpress/2014/06/18/a-very-short-history-of-the-internet-of-things/#436401ee10de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8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https://www.networkworld.com/article/2378581/8-internet-things-that-are-not-iot.html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7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https://www.networkworld.com/article/2378581/8-internet-things-that-are-not-iot.html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https://www.networkworld.com/article/2378581/8-internet-things-that-are-not-iot.html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1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https://www.telit.com/blog/iot-glossary-10-key-terms/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https://dzone.com/articles/iot-glossary-terms-you-need-to-know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https://www.microcontrollertips.com/terminology-used-in-the-internet-of-things/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https://www.belimo.com/mam/americas/pictures_and_graphics/marketing/teaser_images/iot/MAN18_Belimo_IoT_Glossary_EN-US.pdf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4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https://www.softwaretestinghelp.com/iot-devices/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https://www.softwaretestinghelp.com/iot-devices/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29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https://www.zdnet.com/article/what-is-the-internet-of-things-everything-you-need-to-know-about-the-iot-right-now/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https://www.happiestminds.com/Insights/internet-of-things/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8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5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1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https://internetofthingsagenda.techtarget.com/definition/Internet-of-Things-IoT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0331A-B354-4C72-A236-8B84523F7A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2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1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32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98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91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3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6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53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06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3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4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8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3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5CA16D2-321D-4A00-9993-6235F998418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30D88C2-60E4-47A5-86DB-02D309E54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4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atkearney.com/web/atkearney-silicon-valley/future-of-the-internet-of-things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owasp.org/index.php/OWASP_Internet_of_Things_Project" TargetMode="External"/><Relationship Id="rId4" Type="http://schemas.microsoft.com/office/2007/relationships/hdphoto" Target="../media/hdphoto2.wdp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svg"/><Relationship Id="rId34" Type="http://schemas.openxmlformats.org/officeDocument/2006/relationships/image" Target="../media/image37.png"/><Relationship Id="rId42" Type="http://schemas.openxmlformats.org/officeDocument/2006/relationships/image" Target="../media/image45.jpe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jpeg"/><Relationship Id="rId53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12.emf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jpe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51" Type="http://schemas.openxmlformats.org/officeDocument/2006/relationships/image" Target="../media/image54.svg"/><Relationship Id="rId3" Type="http://schemas.openxmlformats.org/officeDocument/2006/relationships/image" Target="../media/image6.png"/><Relationship Id="rId12" Type="http://schemas.openxmlformats.org/officeDocument/2006/relationships/image" Target="../media/image15.emf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jpe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jpeg"/><Relationship Id="rId54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ygan.co/blog/2018/03/12/streaming-sensor-data-in-real-time-with-azure-iot-hub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aws.amazon.com/iot/" TargetMode="External"/><Relationship Id="rId2" Type="http://schemas.openxmlformats.org/officeDocument/2006/relationships/hyperlink" Target="https://www.softwaretestinghelp.com/iot-dev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ppiestminds.com/Insights/internet-of-things/" TargetMode="External"/><Relationship Id="rId5" Type="http://schemas.openxmlformats.org/officeDocument/2006/relationships/hyperlink" Target="https://www.zdnet.com/article/what-is-the-internet-of-things-everything-you-need-to-know-about-the-iot-right-now/" TargetMode="External"/><Relationship Id="rId4" Type="http://schemas.openxmlformats.org/officeDocument/2006/relationships/hyperlink" Target="https://internetofthingsagenda.techtarget.com/definition/Internet-of-Things-Io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6544-64E5-4320-B8F4-831EAF10D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850B9-74FD-49E9-A061-F1172628E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you want to use AWS IoT?</a:t>
            </a:r>
          </a:p>
        </p:txBody>
      </p:sp>
    </p:spTree>
    <p:extLst>
      <p:ext uri="{BB962C8B-B14F-4D97-AF65-F5344CB8AC3E}">
        <p14:creationId xmlns:p14="http://schemas.microsoft.com/office/powerpoint/2010/main" val="337820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devices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 that collected, compute, and transfer 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133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devices that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collected, compute, and transfer 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811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devices that collected, compute, and transfer data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without human interaction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340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Basic devices</a:t>
            </a:r>
          </a:p>
          <a:p>
            <a:r>
              <a:rPr lang="en-US" dirty="0"/>
              <a:t>Connected devices</a:t>
            </a:r>
          </a:p>
          <a:p>
            <a:r>
              <a:rPr lang="en-US" dirty="0"/>
              <a:t>Proliferating scope of devices</a:t>
            </a:r>
          </a:p>
          <a:p>
            <a:r>
              <a:rPr lang="en-US" dirty="0"/>
              <a:t>Publicly available devices</a:t>
            </a:r>
          </a:p>
          <a:p>
            <a:r>
              <a:rPr lang="en-US" dirty="0"/>
              <a:t>Often less-secure devices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92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IoT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Connected devices that require human interactions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pPr lvl="1"/>
            <a:r>
              <a:rPr lang="en-US" dirty="0"/>
              <a:t>Desktops</a:t>
            </a:r>
          </a:p>
          <a:p>
            <a:pPr lvl="1"/>
            <a:r>
              <a:rPr lang="en-US" dirty="0"/>
              <a:t>laptops</a:t>
            </a:r>
          </a:p>
          <a:p>
            <a:pPr lvl="1"/>
            <a:r>
              <a:rPr lang="en-US" dirty="0"/>
              <a:t>tablets</a:t>
            </a:r>
          </a:p>
          <a:p>
            <a:pPr lvl="1"/>
            <a:r>
              <a:rPr lang="en-US" dirty="0"/>
              <a:t>smartphones</a:t>
            </a:r>
          </a:p>
          <a:p>
            <a:pPr lvl="1"/>
            <a:r>
              <a:rPr lang="en-US" dirty="0"/>
              <a:t>traditional mobile phones</a:t>
            </a:r>
          </a:p>
          <a:p>
            <a:pPr lvl="1"/>
            <a:r>
              <a:rPr lang="en-US" dirty="0"/>
              <a:t>TVs</a:t>
            </a:r>
          </a:p>
          <a:p>
            <a:pPr lvl="1"/>
            <a:r>
              <a:rPr lang="en-US" dirty="0"/>
              <a:t>DVD/MP3 players</a:t>
            </a:r>
          </a:p>
          <a:p>
            <a:pPr lvl="1"/>
            <a:r>
              <a:rPr lang="en-US" dirty="0"/>
              <a:t>game consoles.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22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 I</a:t>
            </a:r>
            <a:r>
              <a:rPr lang="en-US" sz="2800" dirty="0"/>
              <a:t>o</a:t>
            </a:r>
            <a:r>
              <a:rPr lang="en-US" dirty="0"/>
              <a:t>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https://www.atkearney.com/web/atkearney-silicon-valley/future-of-the-internet-of-things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4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3554"/>
            <a:ext cx="10058400" cy="377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https://www.owasp.org/index.php/OWASP_Internet_of_Things_Project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880FD-DC8B-4D57-A54C-651917C74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298" y="1855791"/>
            <a:ext cx="5602235" cy="128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50475-1FA8-41A2-A831-060613DEE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867" y="3129687"/>
            <a:ext cx="5602235" cy="3316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D83C6-88E6-4A19-BB5E-77EB7D747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714" y="3142481"/>
            <a:ext cx="5590043" cy="32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8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Edge Device</a:t>
            </a:r>
          </a:p>
          <a:p>
            <a:r>
              <a:rPr lang="en-US" dirty="0" err="1"/>
              <a:t>Wearbles</a:t>
            </a:r>
            <a:endParaRPr lang="en-US" dirty="0"/>
          </a:p>
          <a:p>
            <a:r>
              <a:rPr lang="en-US" dirty="0"/>
              <a:t>NFC (Near-Field Communication)</a:t>
            </a:r>
          </a:p>
          <a:p>
            <a:r>
              <a:rPr lang="en-US" dirty="0"/>
              <a:t>BLE (Bluetooth Low Energy)</a:t>
            </a:r>
          </a:p>
          <a:p>
            <a:r>
              <a:rPr lang="en-US" dirty="0"/>
              <a:t>Edge Computing</a:t>
            </a:r>
          </a:p>
          <a:p>
            <a:r>
              <a:rPr lang="en-US" dirty="0"/>
              <a:t>Smart Home</a:t>
            </a:r>
          </a:p>
          <a:p>
            <a:r>
              <a:rPr lang="en-US" dirty="0"/>
              <a:t>Gateway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Event-driven architecture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87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 is </a:t>
            </a:r>
            <a:r>
              <a:rPr lang="en-US" dirty="0" err="1"/>
              <a:t>iot</a:t>
            </a:r>
            <a:r>
              <a:rPr lang="en-US" dirty="0"/>
              <a:t>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Services must be 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Fast</a:t>
            </a:r>
          </a:p>
          <a:p>
            <a:r>
              <a:rPr lang="en-US" dirty="0"/>
              <a:t>Payloads must be lightweight</a:t>
            </a:r>
          </a:p>
          <a:p>
            <a:r>
              <a:rPr lang="en-US" dirty="0"/>
              <a:t>Security-first mentality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28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AWS vs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Device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30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Are you in the right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IoT</a:t>
            </a:r>
          </a:p>
          <a:p>
            <a:r>
              <a:rPr lang="en-US" dirty="0"/>
              <a:t>Covering Azure and AWS IoT</a:t>
            </a:r>
          </a:p>
          <a:p>
            <a:r>
              <a:rPr lang="en-US" dirty="0"/>
              <a:t>Discusses basic IoT terms</a:t>
            </a:r>
          </a:p>
          <a:p>
            <a:r>
              <a:rPr lang="en-US" dirty="0"/>
              <a:t>Demonstrate a simple IoT use 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49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2862-952C-4503-B569-80DF816E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9C35-1DEF-4C2C-ABD1-D9B41CAE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7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26A92EC-F7F9-45FE-9D27-D01E91E08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21" y="2605932"/>
            <a:ext cx="890695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63FAC9-532F-4DAA-951D-865073E9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2" descr="AWS IoT Software and Services">
            <a:extLst>
              <a:ext uri="{FF2B5EF4-FFF2-40B4-BE49-F238E27FC236}">
                <a16:creationId xmlns:a16="http://schemas.microsoft.com/office/drawing/2014/main" id="{BB17A1AD-CE72-4076-AC1C-5C16E59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4" y="2091795"/>
            <a:ext cx="10542638" cy="42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0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MQTT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Web Sockets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3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032-16AF-4FAC-B38B-78067078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Thing</a:t>
            </a:r>
          </a:p>
          <a:p>
            <a:pPr lvl="1"/>
            <a:r>
              <a:rPr lang="en-US" dirty="0"/>
              <a:t>Types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Shadow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Reported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Desired</a:t>
            </a:r>
          </a:p>
          <a:p>
            <a:r>
              <a:rPr lang="en-US" dirty="0"/>
              <a:t>Policy</a:t>
            </a:r>
          </a:p>
          <a:p>
            <a:r>
              <a:rPr lang="en-US" dirty="0"/>
              <a:t>Rule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79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6AFA-C2E1-4725-8BB5-A5DA1626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F9412-5167-4176-B111-69A175C1B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3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/>
              <a:t>AZure</a:t>
            </a:r>
            <a:r>
              <a:rPr lang="en-US" dirty="0"/>
              <a:t>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BBDF12-D7B0-4A43-BCDD-ADAC9BE4D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7" y="2457283"/>
            <a:ext cx="10383526" cy="27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err="1"/>
              <a:t>AZure</a:t>
            </a:r>
            <a:r>
              <a:rPr lang="en-US" dirty="0"/>
              <a:t>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89891E-884E-4B73-AC49-66DCB9733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924" y="2472886"/>
            <a:ext cx="4918616" cy="2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A9CAB-CB68-4E9F-9B2B-D59944C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Twin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Source of truth: IoT Hub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Properties (reported &amp; desired)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Tags (cloud only, allows grouping &amp; queries)</a:t>
            </a:r>
          </a:p>
          <a:p>
            <a:r>
              <a:rPr lang="en-US" dirty="0"/>
              <a:t>Connection security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Shared access key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Issue tokens externally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X.509 Certificates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Use Policies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&amp; more…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88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A9CAB-CB68-4E9F-9B2B-D59944C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  <a:p>
            <a:r>
              <a:rPr lang="en-US" dirty="0"/>
              <a:t>MQTT</a:t>
            </a:r>
          </a:p>
          <a:p>
            <a:r>
              <a:rPr lang="en-US" dirty="0"/>
              <a:t>AMQP over </a:t>
            </a:r>
            <a:r>
              <a:rPr lang="en-US" dirty="0" err="1"/>
              <a:t>WebSockets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CE8AE-EDFB-4144-B4DE-650236EB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4" y="2170167"/>
            <a:ext cx="99536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480" y="2354899"/>
            <a:ext cx="2002766" cy="393878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223" y="426655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111" y="2301221"/>
            <a:ext cx="1551299" cy="561424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5"/>
            <a:ext cx="1941419" cy="460394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52" y="4275220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7" y="2051737"/>
            <a:ext cx="1941419" cy="448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26" y="4784768"/>
            <a:ext cx="1204718" cy="390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42" y="4667533"/>
            <a:ext cx="1130970" cy="4612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830" y="1756486"/>
            <a:ext cx="2138666" cy="319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23" y="4257236"/>
            <a:ext cx="1110362" cy="456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11" y="4318000"/>
            <a:ext cx="750975" cy="321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657" y="3173409"/>
            <a:ext cx="1569215" cy="922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915" y="4228012"/>
            <a:ext cx="859263" cy="735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431" y="4558599"/>
            <a:ext cx="730889" cy="4612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24" y="4771252"/>
            <a:ext cx="1786122" cy="27170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3739" y="5174991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0" y="5158734"/>
            <a:ext cx="763660" cy="461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F7D1C-9566-8B43-97F8-879B5592F34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595" y="103159"/>
            <a:ext cx="2265817" cy="150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9FA3B-1361-B34B-8ADA-A2DD9B02351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385" y="472613"/>
            <a:ext cx="4275673" cy="121961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627" y="117907"/>
            <a:ext cx="3397151" cy="7798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765669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692" y="3173090"/>
            <a:ext cx="2194895" cy="50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C18DD-C595-074C-BFFD-21BA9AAB91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17225" y="1759733"/>
            <a:ext cx="1758467" cy="442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017" y="3589997"/>
            <a:ext cx="1941419" cy="585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2ED706-62B7-2243-97AC-CB0106715AF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982" y="2568640"/>
            <a:ext cx="2059279" cy="10851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25974B-32E5-4B41-A98F-E34BB2C62F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678" y="2238848"/>
            <a:ext cx="1758467" cy="4454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2AA8DD-1695-AE4D-8139-0668F38A4BE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630" y="3131857"/>
            <a:ext cx="1498929" cy="4546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92DBF4-1505-ED48-95CE-AEF1D479A3B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609" y="2319500"/>
            <a:ext cx="963475" cy="7815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835" y="3550185"/>
            <a:ext cx="2004636" cy="4894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C5AF33B-0E36-6649-87D3-72E4A457B19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372" y="2939736"/>
            <a:ext cx="2197100" cy="254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336F90-F814-8141-8220-3A488A4081D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35" y="3580277"/>
            <a:ext cx="2002766" cy="6008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30" y="2418165"/>
            <a:ext cx="2295924" cy="9963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598" y="5121881"/>
            <a:ext cx="1752938" cy="32566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45E21C4-2E39-674F-A5F8-6C26B07C5495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245" y="6058712"/>
            <a:ext cx="1682849" cy="7766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490DD07-80B9-024D-AAE4-C41264FB0DD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175" y="5619687"/>
            <a:ext cx="1162124" cy="4390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14A3AC-4C57-3340-ABB0-32E178A2DF72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649" y="6256630"/>
            <a:ext cx="1158770" cy="4056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491" y="5616967"/>
            <a:ext cx="1301163" cy="31374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13368BA-FE70-824D-ABAA-15858D627C18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851" y="6270694"/>
            <a:ext cx="1752938" cy="38888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94" y="5782553"/>
            <a:ext cx="1241431" cy="2069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69673E-79D1-A746-87B7-9477375308B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049" y="5447542"/>
            <a:ext cx="1238215" cy="12382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77" y="6307680"/>
            <a:ext cx="1109466" cy="3193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229" y="5512477"/>
            <a:ext cx="750179" cy="776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B877897-42AF-C74D-8BF0-6AC8B47D1CE7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14" y="4650724"/>
            <a:ext cx="1736624" cy="32199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939207" y="5603714"/>
            <a:ext cx="1485900" cy="14859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39153" y="5566129"/>
            <a:ext cx="981458" cy="48891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061" y="5214710"/>
            <a:ext cx="1109057" cy="321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96C6131-90B0-F540-BA96-34F63B9860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413168" y="5269342"/>
            <a:ext cx="905147" cy="27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B5CD-39E4-A441-9884-61E5F3DBBA57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995" y="5615558"/>
            <a:ext cx="1062502" cy="5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41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vs Azure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A9CAB-CB68-4E9F-9B2B-D59944C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similarities (console interaction, security, routing)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IoT Explorer in Azure vs AWS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feature in software is often mimicked in other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strong solutions, choose the one you with which you are most comfortable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3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71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500B5-FD0F-4536-B348-923019407ED6}"/>
              </a:ext>
            </a:extLst>
          </p:cNvPr>
          <p:cNvSpPr txBox="1"/>
          <p:nvPr/>
        </p:nvSpPr>
        <p:spPr>
          <a:xfrm>
            <a:off x="3860452" y="2321004"/>
            <a:ext cx="44710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6D55E-8939-4F6B-B688-3CFCA33965FC}"/>
              </a:ext>
            </a:extLst>
          </p:cNvPr>
          <p:cNvSpPr/>
          <p:nvPr/>
        </p:nvSpPr>
        <p:spPr>
          <a:xfrm>
            <a:off x="3811496" y="3543592"/>
            <a:ext cx="456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https://github.com/adammickelson/kcdc</a:t>
            </a:r>
          </a:p>
        </p:txBody>
      </p:sp>
    </p:spTree>
    <p:extLst>
      <p:ext uri="{BB962C8B-B14F-4D97-AF65-F5344CB8AC3E}">
        <p14:creationId xmlns:p14="http://schemas.microsoft.com/office/powerpoint/2010/main" val="136550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D5E6-9A36-4662-BB94-E20552AA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3E34-3558-4B46-AAA4-1110153AA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https://www.softwaretestinghelp.com/iot-devices/</a:t>
            </a:r>
            <a:endParaRPr lang="en-US" dirty="0"/>
          </a:p>
          <a:p>
            <a:r>
              <a:rPr lang="en-US" dirty="0">
                <a:hlinkClick r:id="rId3"/>
              </a:rPr>
              <a:t>https://images.google.com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https://internetofthingsagenda.techtarget.com/definition/Internet-of-Things-IoT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https://www.zdnet.com/article/what-is-the-internet-of-things-everything-you-need-to-know-about-the-iot-right-now/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https://www.happiestminds.com/Insights/internet-of-things/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https://aws.amazon.com/iot/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https://www.taygan.co/blog/2018/03/12/streaming-sensor-data-in-real-time-with-azure-iot-hub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5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Software Engineer Team Lead</a:t>
            </a:r>
          </a:p>
          <a:p>
            <a:r>
              <a:rPr lang="en-US" dirty="0"/>
              <a:t>Live in Olathe, KS</a:t>
            </a:r>
          </a:p>
          <a:p>
            <a:r>
              <a:rPr lang="en-US" dirty="0"/>
              <a:t>Work at Balance Innovations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ttps://2p0k1c3h1ze41382ij2xbz4k-wpengine.netdna-ssl.com/wp-content/uploads/2017/12/bi-logo__131x100@2x.png">
            <a:extLst>
              <a:ext uri="{FF2B5EF4-FFF2-40B4-BE49-F238E27FC236}">
                <a16:creationId xmlns:a16="http://schemas.microsoft.com/office/drawing/2014/main" id="{EEA18A0A-D843-4818-83AB-ABE2BC7A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18" y="4267200"/>
            <a:ext cx="2476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B4C96-D439-4DDF-85CA-2832F53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IoT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45F5-5569-4D33-AD6E-65C4D95E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en-US" dirty="0"/>
              <a:t>IoT Explosion</a:t>
            </a:r>
          </a:p>
          <a:p>
            <a:r>
              <a:rPr lang="en-US" dirty="0"/>
              <a:t>What is IoT?</a:t>
            </a:r>
          </a:p>
          <a:p>
            <a:r>
              <a:rPr lang="en-US" dirty="0"/>
              <a:t>What IoT is not</a:t>
            </a:r>
          </a:p>
          <a:p>
            <a:r>
              <a:rPr lang="en-US" dirty="0"/>
              <a:t>IoT Terms</a:t>
            </a:r>
          </a:p>
          <a:p>
            <a:r>
              <a:rPr lang="en-US" dirty="0"/>
              <a:t>Why is it important to us?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44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90611-D9BE-4D54-A33A-566D1A94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IoT Explosion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02C56-F434-4DB0-8171-B4138131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How many internet-connected devices did you have in 2004?</a:t>
            </a:r>
          </a:p>
          <a:p>
            <a:r>
              <a:rPr lang="en-US" dirty="0"/>
              <a:t>How many internet-connected devices do you have today?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1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90611-D9BE-4D54-A33A-566D1A94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IoT Explosion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 descr="graph for demand of IOT devices in future">
            <a:extLst>
              <a:ext uri="{FF2B5EF4-FFF2-40B4-BE49-F238E27FC236}">
                <a16:creationId xmlns:a16="http://schemas.microsoft.com/office/drawing/2014/main" id="{5E9217DB-5159-4D6C-BEA9-D008215E09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56" y="2170168"/>
            <a:ext cx="6870530" cy="46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7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7345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connected physical devices that collect, compute, and transfer 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139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489-EE69-4EE0-88D6-F8D2E8DB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IoT?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44271-CA6A-4937-8E37-D91B64C84664}"/>
              </a:ext>
            </a:extLst>
          </p:cNvPr>
          <p:cNvSpPr/>
          <p:nvPr/>
        </p:nvSpPr>
        <p:spPr>
          <a:xfrm>
            <a:off x="2136019" y="3068569"/>
            <a:ext cx="7919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A system of </a:t>
            </a:r>
            <a:r>
              <a:rPr lang="en-US" sz="3200" b="1" dirty="0">
                <a:solidFill>
                  <a:srgbClr val="6C6C6C"/>
                </a:solidFill>
                <a:latin typeface="Arial" panose="020B0604020202020204" pitchFamily="34" charset="0"/>
              </a:rPr>
              <a:t>connected</a:t>
            </a:r>
            <a:r>
              <a:rPr lang="en-US" sz="3200" dirty="0">
                <a:solidFill>
                  <a:srgbClr val="6C6C6C"/>
                </a:solidFill>
                <a:latin typeface="Arial" panose="020B0604020202020204" pitchFamily="34" charset="0"/>
              </a:rPr>
              <a:t> physical devices that collected, compute, and transfer data without human interaction.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7390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</TotalTime>
  <Words>793</Words>
  <Application>Microsoft Office PowerPoint</Application>
  <PresentationFormat>Widescreen</PresentationFormat>
  <Paragraphs>158</Paragraphs>
  <Slides>33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Office Theme</vt:lpstr>
      <vt:lpstr>IoT 101</vt:lpstr>
      <vt:lpstr>Are you in the right class?</vt:lpstr>
      <vt:lpstr>PowerPoint Presentation</vt:lpstr>
      <vt:lpstr>About me</vt:lpstr>
      <vt:lpstr>IoT Basics</vt:lpstr>
      <vt:lpstr>IoT Explosion</vt:lpstr>
      <vt:lpstr>IoT Explosion</vt:lpstr>
      <vt:lpstr>What is IoT?</vt:lpstr>
      <vt:lpstr>What is IoT?</vt:lpstr>
      <vt:lpstr>What is IoT?</vt:lpstr>
      <vt:lpstr>What is IoT?</vt:lpstr>
      <vt:lpstr>What is IoT?</vt:lpstr>
      <vt:lpstr>What is IoT?</vt:lpstr>
      <vt:lpstr>What IoT is Not</vt:lpstr>
      <vt:lpstr>Why IoT Matters</vt:lpstr>
      <vt:lpstr>Iot Security</vt:lpstr>
      <vt:lpstr>Terms</vt:lpstr>
      <vt:lpstr>Why is iot Important</vt:lpstr>
      <vt:lpstr>AWS vs Azure</vt:lpstr>
      <vt:lpstr>Aws</vt:lpstr>
      <vt:lpstr>AWS Iot</vt:lpstr>
      <vt:lpstr>AWS Iot</vt:lpstr>
      <vt:lpstr>AWS iot</vt:lpstr>
      <vt:lpstr>AWS iot</vt:lpstr>
      <vt:lpstr>Azure</vt:lpstr>
      <vt:lpstr>AZure iot</vt:lpstr>
      <vt:lpstr>AZure iot</vt:lpstr>
      <vt:lpstr>AWS iot</vt:lpstr>
      <vt:lpstr>AWS iot</vt:lpstr>
      <vt:lpstr>AWS vs Azure iot</vt:lpstr>
      <vt:lpstr>Demo</vt:lpstr>
      <vt:lpstr>PowerPoint Presentation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101</dc:title>
  <dc:creator>Adam Mickelson</dc:creator>
  <cp:lastModifiedBy>Adam Mickelson</cp:lastModifiedBy>
  <cp:revision>39</cp:revision>
  <dcterms:created xsi:type="dcterms:W3CDTF">2019-07-01T17:34:59Z</dcterms:created>
  <dcterms:modified xsi:type="dcterms:W3CDTF">2019-07-19T13:04:00Z</dcterms:modified>
</cp:coreProperties>
</file>